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"/>
  </p:notesMasterIdLst>
  <p:sldIdLst>
    <p:sldId id="258" r:id="rId2"/>
    <p:sldId id="259" r:id="rId3"/>
    <p:sldId id="261" r:id="rId4"/>
    <p:sldId id="260" r:id="rId5"/>
    <p:sldId id="262" r:id="rId6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11"/>
    <p:restoredTop sz="95768"/>
  </p:normalViewPr>
  <p:slideViewPr>
    <p:cSldViewPr snapToGrid="0" snapToObjects="1">
      <p:cViewPr>
        <p:scale>
          <a:sx n="300" d="100"/>
          <a:sy n="300" d="100"/>
        </p:scale>
        <p:origin x="-1768" y="-13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19E30E-8570-254A-A5E3-9020E61BE53E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0E326-513D-D941-B29E-6D18A7F0D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K18074 = tphA2</a:t>
            </a:r>
          </a:p>
          <a:p>
            <a:r>
              <a:rPr lang="en-US" dirty="0"/>
              <a:t>K18075 = tphA3</a:t>
            </a:r>
          </a:p>
          <a:p>
            <a:r>
              <a:rPr lang="en-US" dirty="0"/>
              <a:t>K18076 = </a:t>
            </a:r>
            <a:r>
              <a:rPr lang="en-US" dirty="0" err="1"/>
              <a:t>tphB</a:t>
            </a:r>
            <a:endParaRPr lang="en-US" dirty="0"/>
          </a:p>
          <a:p>
            <a:r>
              <a:rPr lang="en-US" dirty="0"/>
              <a:t>TPA -&gt; </a:t>
            </a:r>
            <a:r>
              <a:rPr lang="en-US" sz="1200" dirty="0"/>
              <a:t>1,6-dihydroxycyclohexa-2,4-diene-dicarboxylate (tphA2 and tphA3)</a:t>
            </a:r>
          </a:p>
          <a:p>
            <a:r>
              <a:rPr lang="en-US" sz="1200" dirty="0"/>
              <a:t>1,6-dihydroxycyclohexa-2,4-diene-dicarboxylate -&gt; PCA (</a:t>
            </a:r>
            <a:r>
              <a:rPr lang="en-US" sz="1200" dirty="0" err="1"/>
              <a:t>tphB</a:t>
            </a:r>
            <a:r>
              <a:rPr lang="en-US" sz="1200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0E326-513D-D941-B29E-6D18A7F0D8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58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29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29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86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50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29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12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331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75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25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46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DD246-D03A-844E-B660-1641E57BD249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73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10.png"/><Relationship Id="rId7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emf"/><Relationship Id="rId11" Type="http://schemas.openxmlformats.org/officeDocument/2006/relationships/image" Target="../media/image7.png"/><Relationship Id="rId5" Type="http://schemas.openxmlformats.org/officeDocument/2006/relationships/image" Target="../media/image1.emf"/><Relationship Id="rId10" Type="http://schemas.openxmlformats.org/officeDocument/2006/relationships/image" Target="../media/image6.emf"/><Relationship Id="rId4" Type="http://schemas.openxmlformats.org/officeDocument/2006/relationships/image" Target="../media/image11.png"/><Relationship Id="rId9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3.emf"/><Relationship Id="rId1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17" Type="http://schemas.openxmlformats.org/officeDocument/2006/relationships/image" Target="../media/image5.emf"/><Relationship Id="rId2" Type="http://schemas.openxmlformats.org/officeDocument/2006/relationships/image" Target="../media/image8.png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4.emf"/><Relationship Id="rId10" Type="http://schemas.openxmlformats.org/officeDocument/2006/relationships/image" Target="../media/image16.png"/><Relationship Id="rId4" Type="http://schemas.openxmlformats.org/officeDocument/2006/relationships/image" Target="../media/image1.emf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5.emf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emf"/><Relationship Id="rId5" Type="http://schemas.openxmlformats.org/officeDocument/2006/relationships/image" Target="../media/image24.png"/><Relationship Id="rId15" Type="http://schemas.openxmlformats.org/officeDocument/2006/relationships/image" Target="../media/image20.png"/><Relationship Id="rId10" Type="http://schemas.openxmlformats.org/officeDocument/2006/relationships/image" Target="../media/image29.emf"/><Relationship Id="rId4" Type="http://schemas.openxmlformats.org/officeDocument/2006/relationships/image" Target="../media/image23.png"/><Relationship Id="rId9" Type="http://schemas.openxmlformats.org/officeDocument/2006/relationships/image" Target="../media/image28.emf"/><Relationship Id="rId1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12.png"/><Relationship Id="rId3" Type="http://schemas.openxmlformats.org/officeDocument/2006/relationships/image" Target="../media/image27.emf"/><Relationship Id="rId7" Type="http://schemas.openxmlformats.org/officeDocument/2006/relationships/image" Target="../media/image35.png"/><Relationship Id="rId12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1.emf"/><Relationship Id="rId5" Type="http://schemas.openxmlformats.org/officeDocument/2006/relationships/image" Target="../media/image33.png"/><Relationship Id="rId15" Type="http://schemas.openxmlformats.org/officeDocument/2006/relationships/image" Target="../media/image6.emf"/><Relationship Id="rId10" Type="http://schemas.openxmlformats.org/officeDocument/2006/relationships/image" Target="../media/image30.emf"/><Relationship Id="rId4" Type="http://schemas.openxmlformats.org/officeDocument/2006/relationships/image" Target="../media/image32.png"/><Relationship Id="rId9" Type="http://schemas.openxmlformats.org/officeDocument/2006/relationships/image" Target="../media/image29.emf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0E91C84D-E723-1449-808D-0D404BD57B38}"/>
              </a:ext>
            </a:extLst>
          </p:cNvPr>
          <p:cNvGrpSpPr/>
          <p:nvPr/>
        </p:nvGrpSpPr>
        <p:grpSpPr>
          <a:xfrm>
            <a:off x="176502" y="2780149"/>
            <a:ext cx="1830960" cy="4240239"/>
            <a:chOff x="-148650" y="-142440"/>
            <a:chExt cx="2644720" cy="612478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B7AA739-67A5-3E4B-9FDC-304CC4686A78}"/>
                </a:ext>
              </a:extLst>
            </p:cNvPr>
            <p:cNvSpPr/>
            <p:nvPr/>
          </p:nvSpPr>
          <p:spPr>
            <a:xfrm>
              <a:off x="-6" y="11610"/>
              <a:ext cx="2496065" cy="3658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92" dirty="0">
                  <a:solidFill>
                    <a:schemeClr val="tx1"/>
                  </a:solidFill>
                </a:rPr>
                <a:t>Protocatechuate</a:t>
              </a:r>
            </a:p>
            <a:p>
              <a:pPr algn="ctr"/>
              <a:r>
                <a:rPr lang="en-US" sz="692" dirty="0">
                  <a:solidFill>
                    <a:schemeClr val="tx1"/>
                  </a:solidFill>
                </a:rPr>
                <a:t>(3,4-dihydroxy benzoate)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8425C295-47E1-AB4E-A508-DAC0254FED19}"/>
                    </a:ext>
                  </a:extLst>
                </p:cNvPr>
                <p:cNvSpPr/>
                <p:nvPr/>
              </p:nvSpPr>
              <p:spPr>
                <a:xfrm>
                  <a:off x="0" y="1150881"/>
                  <a:ext cx="2496065" cy="2149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92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</m:oMath>
                  </a14:m>
                  <a:r>
                    <a:rPr lang="en-US" sz="692" dirty="0">
                      <a:solidFill>
                        <a:schemeClr val="tx1"/>
                      </a:solidFill>
                    </a:rPr>
                    <a:t>-</a:t>
                  </a:r>
                  <a:r>
                    <a:rPr lang="en-US" sz="692" dirty="0" err="1">
                      <a:solidFill>
                        <a:schemeClr val="tx1"/>
                      </a:solidFill>
                    </a:rPr>
                    <a:t>carboxymuconate</a:t>
                  </a:r>
                  <a:endParaRPr lang="en-US" sz="692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8425C295-47E1-AB4E-A508-DAC0254FED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150881"/>
                  <a:ext cx="2496065" cy="214931"/>
                </a:xfrm>
                <a:prstGeom prst="rect">
                  <a:avLst/>
                </a:prstGeom>
                <a:blipFill>
                  <a:blip r:embed="rId3"/>
                  <a:stretch>
                    <a:fillRect t="-5556" b="-1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71CE0ADB-6D9F-9F45-A6AC-59EAAEC40E43}"/>
                    </a:ext>
                  </a:extLst>
                </p:cNvPr>
                <p:cNvSpPr/>
                <p:nvPr/>
              </p:nvSpPr>
              <p:spPr>
                <a:xfrm>
                  <a:off x="5" y="2292916"/>
                  <a:ext cx="2496065" cy="2149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92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</m:oMath>
                  </a14:m>
                  <a:r>
                    <a:rPr lang="en-US" sz="692" dirty="0">
                      <a:solidFill>
                        <a:schemeClr val="tx1"/>
                      </a:solidFill>
                    </a:rPr>
                    <a:t>-</a:t>
                  </a:r>
                  <a:r>
                    <a:rPr lang="en-US" sz="692" dirty="0" err="1">
                      <a:solidFill>
                        <a:schemeClr val="tx1"/>
                      </a:solidFill>
                    </a:rPr>
                    <a:t>carboxymuconolactone</a:t>
                  </a:r>
                  <a:endParaRPr lang="en-US" sz="692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71CE0ADB-6D9F-9F45-A6AC-59EAAEC40E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" y="2292916"/>
                  <a:ext cx="2496065" cy="214931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F87FDA0-3C4B-7E4A-B366-253677C5517E}"/>
                </a:ext>
              </a:extLst>
            </p:cNvPr>
            <p:cNvSpPr/>
            <p:nvPr/>
          </p:nvSpPr>
          <p:spPr>
            <a:xfrm>
              <a:off x="0" y="3434951"/>
              <a:ext cx="2496065" cy="2149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92" dirty="0">
                  <a:solidFill>
                    <a:schemeClr val="tx1"/>
                  </a:solidFill>
                </a:rPr>
                <a:t>3-oxoadipate-enol-lactone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70DF5E-09B1-FD46-B00E-7E7ABBD7E7AA}"/>
                </a:ext>
              </a:extLst>
            </p:cNvPr>
            <p:cNvSpPr/>
            <p:nvPr/>
          </p:nvSpPr>
          <p:spPr>
            <a:xfrm>
              <a:off x="0" y="4574222"/>
              <a:ext cx="2496065" cy="2149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92" dirty="0">
                  <a:solidFill>
                    <a:schemeClr val="tx1"/>
                  </a:solidFill>
                </a:rPr>
                <a:t>3-oxoadipate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BF17814-1F2A-C04B-A03C-B3F69154C7A8}"/>
                </a:ext>
              </a:extLst>
            </p:cNvPr>
            <p:cNvSpPr/>
            <p:nvPr/>
          </p:nvSpPr>
          <p:spPr>
            <a:xfrm>
              <a:off x="-2716" y="5713492"/>
              <a:ext cx="2496065" cy="2149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92" dirty="0">
                  <a:solidFill>
                    <a:schemeClr val="tx1"/>
                  </a:solidFill>
                </a:rPr>
                <a:t>3-oxoadipyl-CoA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1AF47AAE-B87D-CF42-9C26-DD181222700C}"/>
                </a:ext>
              </a:extLst>
            </p:cNvPr>
            <p:cNvCxnSpPr>
              <a:stCxn id="3" idx="2"/>
              <a:endCxn id="62" idx="0"/>
            </p:cNvCxnSpPr>
            <p:nvPr/>
          </p:nvCxnSpPr>
          <p:spPr>
            <a:xfrm>
              <a:off x="1248027" y="377414"/>
              <a:ext cx="6" cy="7734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C70A70F-10E2-F548-929B-EE917E213246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>
            <a:xfrm>
              <a:off x="1248033" y="1365812"/>
              <a:ext cx="5" cy="9271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1EE037C-0B3E-4644-968B-48F2F5A3B30E}"/>
                </a:ext>
              </a:extLst>
            </p:cNvPr>
            <p:cNvCxnSpPr>
              <a:cxnSpLocks/>
              <a:stCxn id="63" idx="2"/>
              <a:endCxn id="64" idx="0"/>
            </p:cNvCxnSpPr>
            <p:nvPr/>
          </p:nvCxnSpPr>
          <p:spPr>
            <a:xfrm flipH="1">
              <a:off x="1248033" y="2507847"/>
              <a:ext cx="5" cy="9271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C2D8C01-E223-8C46-B01E-BCA20EE92218}"/>
                </a:ext>
              </a:extLst>
            </p:cNvPr>
            <p:cNvCxnSpPr>
              <a:cxnSpLocks/>
              <a:stCxn id="64" idx="2"/>
              <a:endCxn id="66" idx="0"/>
            </p:cNvCxnSpPr>
            <p:nvPr/>
          </p:nvCxnSpPr>
          <p:spPr>
            <a:xfrm>
              <a:off x="1248033" y="3649882"/>
              <a:ext cx="0" cy="9243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0F800CF-A905-CB49-908D-DDD21ED59422}"/>
                </a:ext>
              </a:extLst>
            </p:cNvPr>
            <p:cNvCxnSpPr>
              <a:cxnSpLocks/>
              <a:stCxn id="66" idx="2"/>
              <a:endCxn id="67" idx="0"/>
            </p:cNvCxnSpPr>
            <p:nvPr/>
          </p:nvCxnSpPr>
          <p:spPr>
            <a:xfrm flipH="1">
              <a:off x="1245317" y="4789153"/>
              <a:ext cx="2716" cy="9243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7852F500-66FD-CC43-B5A5-7DF3A33B7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965" t="11669" r="33427" b="77785"/>
            <a:stretch/>
          </p:blipFill>
          <p:spPr>
            <a:xfrm>
              <a:off x="-148650" y="5664804"/>
              <a:ext cx="864000" cy="317545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0608419-BED5-F849-AA8E-5B1DBAEE1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4649" t="15694" r="49563" b="74261"/>
            <a:stretch/>
          </p:blipFill>
          <p:spPr>
            <a:xfrm>
              <a:off x="31196" y="3327286"/>
              <a:ext cx="479794" cy="432000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3B6D7F05-1DED-9544-A734-325FC2911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1766" t="9127" r="33521" b="80687"/>
            <a:stretch/>
          </p:blipFill>
          <p:spPr>
            <a:xfrm>
              <a:off x="-67205" y="4502289"/>
              <a:ext cx="864000" cy="358797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E2FFABD-37FC-9B48-939D-FD77FF0F2D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7797" t="7723" r="48703" b="76253"/>
            <a:stretch/>
          </p:blipFill>
          <p:spPr>
            <a:xfrm>
              <a:off x="-12997" y="2130235"/>
              <a:ext cx="559584" cy="540000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31498C33-0B18-3740-9F89-6908E7CB01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3462" t="5905" r="51332" b="80076"/>
            <a:stretch/>
          </p:blipFill>
          <p:spPr>
            <a:xfrm>
              <a:off x="-9462" y="986668"/>
              <a:ext cx="686144" cy="540000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73EA324-02EE-684D-B86F-0FDAA62B00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0910" t="10956" r="52121" b="72127"/>
            <a:stretch/>
          </p:blipFill>
          <p:spPr>
            <a:xfrm>
              <a:off x="64349" y="-142440"/>
              <a:ext cx="469709" cy="662624"/>
            </a:xfrm>
            <a:prstGeom prst="rect">
              <a:avLst/>
            </a:prstGeom>
          </p:spPr>
        </p:pic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4645C21-D891-4E4B-A8A3-0F6A03D9861C}"/>
                </a:ext>
              </a:extLst>
            </p:cNvPr>
            <p:cNvSpPr/>
            <p:nvPr/>
          </p:nvSpPr>
          <p:spPr>
            <a:xfrm>
              <a:off x="1106694" y="591873"/>
              <a:ext cx="270000" cy="27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46" dirty="0"/>
                <a:t>1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D41D6B5-952B-A148-BCE0-544001646EBF}"/>
                </a:ext>
              </a:extLst>
            </p:cNvPr>
            <p:cNvSpPr/>
            <p:nvPr/>
          </p:nvSpPr>
          <p:spPr>
            <a:xfrm>
              <a:off x="1106694" y="1695917"/>
              <a:ext cx="270000" cy="27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46" dirty="0"/>
                <a:t>2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E7E92382-6F9C-C945-A86B-CA4AD80AF69A}"/>
                </a:ext>
              </a:extLst>
            </p:cNvPr>
            <p:cNvSpPr/>
            <p:nvPr/>
          </p:nvSpPr>
          <p:spPr>
            <a:xfrm>
              <a:off x="1106694" y="2799050"/>
              <a:ext cx="270000" cy="27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46" dirty="0"/>
                <a:t>3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A37A46F-E738-5846-89D3-6EEABBA7C775}"/>
                </a:ext>
              </a:extLst>
            </p:cNvPr>
            <p:cNvSpPr/>
            <p:nvPr/>
          </p:nvSpPr>
          <p:spPr>
            <a:xfrm>
              <a:off x="1106694" y="3939434"/>
              <a:ext cx="270000" cy="27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46" dirty="0"/>
                <a:t>4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606E712-8D74-5C45-B965-3B381FEB485B}"/>
                </a:ext>
              </a:extLst>
            </p:cNvPr>
            <p:cNvSpPr/>
            <p:nvPr/>
          </p:nvSpPr>
          <p:spPr>
            <a:xfrm>
              <a:off x="1106198" y="5116322"/>
              <a:ext cx="270000" cy="27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46" dirty="0"/>
                <a:t>5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219CE9E-0B6B-444A-88E7-274AB54D9E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2360" y="2579077"/>
            <a:ext cx="3533281" cy="474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99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5E9FF194-ECD3-B249-83B9-FE10D0B9BA66}"/>
              </a:ext>
            </a:extLst>
          </p:cNvPr>
          <p:cNvSpPr/>
          <p:nvPr/>
        </p:nvSpPr>
        <p:spPr>
          <a:xfrm>
            <a:off x="2559897" y="0"/>
            <a:ext cx="1728045" cy="1924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Protocatechuate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A7B241E-1BF0-9847-97B5-F775C04B737D}"/>
                  </a:ext>
                </a:extLst>
              </p:cNvPr>
              <p:cNvSpPr/>
              <p:nvPr/>
            </p:nvSpPr>
            <p:spPr>
              <a:xfrm>
                <a:off x="2559895" y="1819044"/>
                <a:ext cx="1728045" cy="1487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sz="800" b="1" dirty="0">
                    <a:solidFill>
                      <a:schemeClr val="tx1"/>
                    </a:solidFill>
                  </a:rPr>
                  <a:t>-</a:t>
                </a:r>
                <a:r>
                  <a:rPr lang="en-US" sz="800" b="1" dirty="0" err="1">
                    <a:solidFill>
                      <a:schemeClr val="tx1"/>
                    </a:solidFill>
                  </a:rPr>
                  <a:t>carboxymuconate</a:t>
                </a:r>
                <a:endParaRPr lang="en-US" sz="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A7B241E-1BF0-9847-97B5-F775C04B7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895" y="1819044"/>
                <a:ext cx="1728045" cy="148798"/>
              </a:xfrm>
              <a:prstGeom prst="rect">
                <a:avLst/>
              </a:prstGeom>
              <a:blipFill>
                <a:blip r:embed="rId2"/>
                <a:stretch>
                  <a:fillRect b="-30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4241442-FF3A-B243-A622-0E3CE3266431}"/>
                  </a:ext>
                </a:extLst>
              </p:cNvPr>
              <p:cNvSpPr/>
              <p:nvPr/>
            </p:nvSpPr>
            <p:spPr>
              <a:xfrm>
                <a:off x="2559895" y="3616787"/>
                <a:ext cx="1728045" cy="1487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𝛄</m:t>
                    </m:r>
                  </m:oMath>
                </a14:m>
                <a:r>
                  <a:rPr lang="en-US" sz="800" b="1" dirty="0">
                    <a:solidFill>
                      <a:schemeClr val="tx1"/>
                    </a:solidFill>
                  </a:rPr>
                  <a:t>-</a:t>
                </a:r>
                <a:r>
                  <a:rPr lang="en-US" sz="800" b="1" dirty="0" err="1">
                    <a:solidFill>
                      <a:schemeClr val="tx1"/>
                    </a:solidFill>
                  </a:rPr>
                  <a:t>carboxymuconolactone</a:t>
                </a:r>
                <a:endParaRPr lang="en-US" sz="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4241442-FF3A-B243-A622-0E3CE32664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895" y="3616787"/>
                <a:ext cx="1728045" cy="148798"/>
              </a:xfrm>
              <a:prstGeom prst="rect">
                <a:avLst/>
              </a:prstGeom>
              <a:blipFill>
                <a:blip r:embed="rId3"/>
                <a:stretch>
                  <a:fillRect b="-2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8DAA45DA-B508-1342-A84F-FD63C98E11DE}"/>
              </a:ext>
            </a:extLst>
          </p:cNvPr>
          <p:cNvSpPr/>
          <p:nvPr/>
        </p:nvSpPr>
        <p:spPr>
          <a:xfrm>
            <a:off x="2559895" y="5400000"/>
            <a:ext cx="1728045" cy="148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3-oxoadipate-enol-lactone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EA39AFF-2561-3F46-864F-1FAA9BD09DE0}"/>
              </a:ext>
            </a:extLst>
          </p:cNvPr>
          <p:cNvSpPr/>
          <p:nvPr/>
        </p:nvSpPr>
        <p:spPr>
          <a:xfrm>
            <a:off x="2559895" y="7212984"/>
            <a:ext cx="1728045" cy="148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3-oxoadipate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D4CB3CB-A72A-AC4C-B81A-1D837B64A576}"/>
              </a:ext>
            </a:extLst>
          </p:cNvPr>
          <p:cNvSpPr/>
          <p:nvPr/>
        </p:nvSpPr>
        <p:spPr>
          <a:xfrm>
            <a:off x="2559894" y="9012002"/>
            <a:ext cx="1728045" cy="148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3-oxoadipyl-CoA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12E2AA8-334E-B44D-9AC9-D9E77FB24A1B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flipH="1">
            <a:off x="3423918" y="192459"/>
            <a:ext cx="2" cy="1626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478271-49C4-A847-B7B6-210605959AEE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3423918" y="1967842"/>
            <a:ext cx="1" cy="16489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91B1411-D49A-884E-B8D7-58B620C74E44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3423918" y="3765586"/>
            <a:ext cx="0" cy="16344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8C52AEC-AB9E-7240-B6CD-166B3CB572C5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3423918" y="5548798"/>
            <a:ext cx="0" cy="1664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D191E02-D847-5D4B-8425-E50A6A49611F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flipH="1">
            <a:off x="3423917" y="7361782"/>
            <a:ext cx="1" cy="165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3C733E6B-EF08-7043-B094-67B829A7C3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65" t="11669" r="33427" b="77785"/>
          <a:stretch/>
        </p:blipFill>
        <p:spPr>
          <a:xfrm>
            <a:off x="3129922" y="9160800"/>
            <a:ext cx="598154" cy="21983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1579670-7EE2-D947-BD31-37324FC73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3310" y="190181"/>
            <a:ext cx="1509559" cy="15732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AA2647D-6550-3440-908F-440C48DD7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4969" y="194014"/>
            <a:ext cx="1509559" cy="15732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1748395-4201-BB4D-B6A7-BC8BD917D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4969" y="2004461"/>
            <a:ext cx="1507721" cy="157128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EFDEDBC-5C6A-8A4E-8467-B5E9F71376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910" t="10956" r="52121" b="72127"/>
          <a:stretch/>
        </p:blipFill>
        <p:spPr>
          <a:xfrm>
            <a:off x="3261328" y="175985"/>
            <a:ext cx="325183" cy="458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48C51E-29BE-E54C-995D-8443875641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969" y="3771208"/>
            <a:ext cx="1509559" cy="157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45FCC5-EEE1-0C42-B4E3-903DA7D541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4969" y="5571208"/>
            <a:ext cx="1509559" cy="157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9CFB9D-4701-6149-8A61-26AC7E5C8B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63309" y="7356028"/>
            <a:ext cx="1509559" cy="1573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33CBE49-6A57-F646-A2D0-9A54E14186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74967" y="7356028"/>
            <a:ext cx="1509559" cy="1573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2151776-3463-5F44-8B45-69354BC1F73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1766" t="9127" r="33521" b="80687"/>
          <a:stretch/>
        </p:blipFill>
        <p:spPr>
          <a:xfrm>
            <a:off x="3123007" y="7354799"/>
            <a:ext cx="598154" cy="24839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10363FC-8CD7-114F-8B2B-A16F156DDC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56269" y="4687799"/>
            <a:ext cx="1509559" cy="1573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0489BD-1ADD-C84A-9649-9B6AE6AB7A4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7797" t="7723" r="48703" b="76253"/>
          <a:stretch/>
        </p:blipFill>
        <p:spPr>
          <a:xfrm>
            <a:off x="3228382" y="3763823"/>
            <a:ext cx="387404" cy="37384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A651205-873E-A74D-952D-D43F60C58AC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4649" t="15694" r="49563" b="74261"/>
          <a:stretch/>
        </p:blipFill>
        <p:spPr>
          <a:xfrm>
            <a:off x="3262917" y="5548797"/>
            <a:ext cx="332165" cy="299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E61B3B6-1C3D-2A4D-8117-B7C0CB9812B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3462" t="5905" r="51332" b="80076"/>
          <a:stretch/>
        </p:blipFill>
        <p:spPr>
          <a:xfrm>
            <a:off x="3184572" y="1967841"/>
            <a:ext cx="475023" cy="3738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7FCBA9E-3A09-E444-9EB1-FD89DF7FC37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06993" y="5555"/>
            <a:ext cx="653895" cy="97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49D3028F-AA13-8349-98D7-3F7AB030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763" y="7442224"/>
            <a:ext cx="1508400" cy="157199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F701089-FB8B-9940-975A-A7F9E49C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178" y="7442343"/>
            <a:ext cx="1508400" cy="157199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DCCFC5A-946B-EC49-9CD1-115246064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763" y="5641117"/>
            <a:ext cx="1508400" cy="15719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4409A18-6459-E547-ADF2-E8F3E7A42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217" y="3844518"/>
            <a:ext cx="1508400" cy="15719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0CADC10-C5B7-F94C-8A76-22CC8BA53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1763" y="3833827"/>
            <a:ext cx="1508400" cy="157199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64E1EA2-8167-4B4E-97CF-808EB640C3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763" y="232826"/>
            <a:ext cx="1508400" cy="15719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1751FD-DF55-4C44-A610-BB45F8223EFF}"/>
              </a:ext>
            </a:extLst>
          </p:cNvPr>
          <p:cNvSpPr/>
          <p:nvPr/>
        </p:nvSpPr>
        <p:spPr>
          <a:xfrm>
            <a:off x="3069000" y="4818"/>
            <a:ext cx="720000" cy="196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DFC13-4F70-DF41-9662-7052AE2FA44D}"/>
              </a:ext>
            </a:extLst>
          </p:cNvPr>
          <p:cNvSpPr/>
          <p:nvPr/>
        </p:nvSpPr>
        <p:spPr>
          <a:xfrm>
            <a:off x="3063920" y="1804818"/>
            <a:ext cx="720000" cy="196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BHET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AA9CB8-EF42-C348-8432-1D0BEE430512}"/>
              </a:ext>
            </a:extLst>
          </p:cNvPr>
          <p:cNvSpPr/>
          <p:nvPr/>
        </p:nvSpPr>
        <p:spPr>
          <a:xfrm>
            <a:off x="3063920" y="3604818"/>
            <a:ext cx="720000" cy="196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TPA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5558EF-62DE-E24E-AB31-B74BCD752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5444" y="2001419"/>
            <a:ext cx="965413" cy="3468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9E7C2A-2DA7-A44E-AB26-9ACF57B1CB87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3423920" y="588125"/>
            <a:ext cx="8299" cy="12166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599504-A24D-474C-88E8-B6EE4302E51A}"/>
              </a:ext>
            </a:extLst>
          </p:cNvPr>
          <p:cNvSpPr txBox="1"/>
          <p:nvPr/>
        </p:nvSpPr>
        <p:spPr>
          <a:xfrm>
            <a:off x="1837836" y="5412002"/>
            <a:ext cx="3182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﻿1,6-dihydroxycyclohexa-2,4-diene-dicarboxylate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54203-731F-6A4D-BE0D-612154EE367B}"/>
              </a:ext>
            </a:extLst>
          </p:cNvPr>
          <p:cNvSpPr txBox="1"/>
          <p:nvPr/>
        </p:nvSpPr>
        <p:spPr>
          <a:xfrm>
            <a:off x="2497112" y="7212002"/>
            <a:ext cx="185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Protocatechuate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A7EA89-909E-AB41-8AF5-28F66AE7751C}"/>
              </a:ext>
            </a:extLst>
          </p:cNvPr>
          <p:cNvCxnSpPr>
            <a:cxnSpLocks/>
            <a:stCxn id="21" idx="2"/>
            <a:endCxn id="8" idx="0"/>
          </p:cNvCxnSpPr>
          <p:nvPr/>
        </p:nvCxnSpPr>
        <p:spPr>
          <a:xfrm flipH="1">
            <a:off x="3423919" y="5951829"/>
            <a:ext cx="8301" cy="1260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013671-6B9C-0D40-8A92-3C19968C11E9}"/>
              </a:ext>
            </a:extLst>
          </p:cNvPr>
          <p:cNvCxnSpPr>
            <a:cxnSpLocks/>
            <a:stCxn id="20" idx="2"/>
            <a:endCxn id="7" idx="0"/>
          </p:cNvCxnSpPr>
          <p:nvPr/>
        </p:nvCxnSpPr>
        <p:spPr>
          <a:xfrm>
            <a:off x="3421380" y="4019025"/>
            <a:ext cx="7620" cy="13929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40B146-071B-E64A-99C6-0434C5AEAD41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422550" y="3170018"/>
            <a:ext cx="1370" cy="429982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E6CD242-C219-B14E-A8DA-DF15C0158B16}"/>
              </a:ext>
            </a:extLst>
          </p:cNvPr>
          <p:cNvSpPr/>
          <p:nvPr/>
        </p:nvSpPr>
        <p:spPr>
          <a:xfrm>
            <a:off x="3061380" y="2700000"/>
            <a:ext cx="720000" cy="196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MHET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0C8759-BD28-5643-B309-3D308C14B3FF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>
            <a:off x="3418151" y="2348274"/>
            <a:ext cx="3229" cy="35172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7E3CFB3-C6EC-514F-9533-F4217FD5BE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5887" y="251846"/>
            <a:ext cx="1355627" cy="2977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C48D6B-A2FE-7C45-949A-8FFE1936C9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236" y="2898315"/>
            <a:ext cx="748628" cy="2717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A89493-00A5-C142-9AEC-7F8B8E2CC1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5457" y="3822473"/>
            <a:ext cx="531846" cy="1965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1108D5-A186-AB4D-A45E-7576865767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67620" y="5674921"/>
            <a:ext cx="529200" cy="27690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0183682-CE2E-4545-B799-A3290C5D7997}"/>
              </a:ext>
            </a:extLst>
          </p:cNvPr>
          <p:cNvSpPr/>
          <p:nvPr/>
        </p:nvSpPr>
        <p:spPr>
          <a:xfrm>
            <a:off x="2469069" y="9575379"/>
            <a:ext cx="1912242" cy="27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𝛃 -ketoadipate pathway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C9FC33-D4BC-9C41-B326-2DEEAED57730}"/>
              </a:ext>
            </a:extLst>
          </p:cNvPr>
          <p:cNvSpPr txBox="1"/>
          <p:nvPr/>
        </p:nvSpPr>
        <p:spPr>
          <a:xfrm>
            <a:off x="2592981" y="9018003"/>
            <a:ext cx="1664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𝛃 -carboxy </a:t>
            </a:r>
            <a:r>
              <a:rPr lang="en-US" sz="1200" dirty="0" err="1"/>
              <a:t>muconate</a:t>
            </a:r>
            <a:endParaRPr lang="en-US" sz="12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27B89B5-7CFE-A846-9CA0-9876A44258F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3462" t="5905" r="51332" b="80076"/>
          <a:stretch/>
        </p:blipFill>
        <p:spPr>
          <a:xfrm>
            <a:off x="3488701" y="9243673"/>
            <a:ext cx="412156" cy="32437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C23452-BAE0-F241-AA53-264037F7D583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3425190" y="7981302"/>
            <a:ext cx="3809" cy="10367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66F8D59-3D5B-934C-8AE3-8267B044FCEC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>
            <a:off x="3425190" y="9295002"/>
            <a:ext cx="0" cy="28037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B5D3F592-A727-9145-BE9E-51BBB970733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0910" t="10956" r="52121" b="72127"/>
          <a:stretch/>
        </p:blipFill>
        <p:spPr>
          <a:xfrm>
            <a:off x="3268053" y="7413070"/>
            <a:ext cx="325183" cy="4587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3E28DFB-E1A7-EC4E-975A-C227C9FE7C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2220" y="102512"/>
            <a:ext cx="653895" cy="97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81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16747E-46C6-1E4E-914A-59316D0E5948}"/>
              </a:ext>
            </a:extLst>
          </p:cNvPr>
          <p:cNvSpPr/>
          <p:nvPr/>
        </p:nvSpPr>
        <p:spPr>
          <a:xfrm>
            <a:off x="0" y="0"/>
            <a:ext cx="6858000" cy="180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5D6333-40BE-4945-85D7-B5C34FB2FF06}"/>
              </a:ext>
            </a:extLst>
          </p:cNvPr>
          <p:cNvSpPr/>
          <p:nvPr/>
        </p:nvSpPr>
        <p:spPr>
          <a:xfrm>
            <a:off x="0" y="1800000"/>
            <a:ext cx="6858000" cy="180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C4F334-5C1A-E441-A218-E99CBBF5B2F8}"/>
              </a:ext>
            </a:extLst>
          </p:cNvPr>
          <p:cNvSpPr/>
          <p:nvPr/>
        </p:nvSpPr>
        <p:spPr>
          <a:xfrm>
            <a:off x="-5080" y="3600000"/>
            <a:ext cx="6858000" cy="180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4C2E35-A377-204B-AF30-42DED161F533}"/>
              </a:ext>
            </a:extLst>
          </p:cNvPr>
          <p:cNvSpPr/>
          <p:nvPr/>
        </p:nvSpPr>
        <p:spPr>
          <a:xfrm>
            <a:off x="0" y="5406001"/>
            <a:ext cx="6858000" cy="180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037A5-598B-FE45-8490-5FAAA0C344FF}"/>
              </a:ext>
            </a:extLst>
          </p:cNvPr>
          <p:cNvSpPr/>
          <p:nvPr/>
        </p:nvSpPr>
        <p:spPr>
          <a:xfrm>
            <a:off x="0" y="7212002"/>
            <a:ext cx="6858000" cy="180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786E5A-1AA1-D84A-B465-0F67DBAFF52E}"/>
              </a:ext>
            </a:extLst>
          </p:cNvPr>
          <p:cNvSpPr/>
          <p:nvPr/>
        </p:nvSpPr>
        <p:spPr>
          <a:xfrm>
            <a:off x="3069000" y="4818"/>
            <a:ext cx="720000" cy="1965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F0EC6D-3DC3-9347-99C5-F21FE92B0B7E}"/>
              </a:ext>
            </a:extLst>
          </p:cNvPr>
          <p:cNvSpPr/>
          <p:nvPr/>
        </p:nvSpPr>
        <p:spPr>
          <a:xfrm>
            <a:off x="3063920" y="1804818"/>
            <a:ext cx="720000" cy="1965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BHET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5CD57-B42C-8447-86C9-E526E9CBA4C7}"/>
              </a:ext>
            </a:extLst>
          </p:cNvPr>
          <p:cNvSpPr/>
          <p:nvPr/>
        </p:nvSpPr>
        <p:spPr>
          <a:xfrm>
            <a:off x="3063920" y="3604818"/>
            <a:ext cx="720000" cy="1965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TPA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C923FC-D5BB-C442-9087-8D9C2AC00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444" y="2001419"/>
            <a:ext cx="965413" cy="34685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5AC24D-05A4-0343-B644-F3CAD859F6A5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3423920" y="501231"/>
            <a:ext cx="8300" cy="1303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180AFA6-8634-114B-A783-E3D8EBA1C01C}"/>
              </a:ext>
            </a:extLst>
          </p:cNvPr>
          <p:cNvSpPr txBox="1"/>
          <p:nvPr/>
        </p:nvSpPr>
        <p:spPr>
          <a:xfrm>
            <a:off x="1837836" y="5412002"/>
            <a:ext cx="3182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﻿1,6-dihydroxycyclohexa-2,4-diene-dicarboxylate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9AE372-1D0F-934C-96A7-027BB96DBEAC}"/>
              </a:ext>
            </a:extLst>
          </p:cNvPr>
          <p:cNvSpPr txBox="1"/>
          <p:nvPr/>
        </p:nvSpPr>
        <p:spPr>
          <a:xfrm>
            <a:off x="2497112" y="7212002"/>
            <a:ext cx="185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Protocatechuate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679FDF-9BCE-8644-A1DE-D239A47FAD48}"/>
              </a:ext>
            </a:extLst>
          </p:cNvPr>
          <p:cNvCxnSpPr>
            <a:cxnSpLocks/>
            <a:stCxn id="18" idx="2"/>
            <a:endCxn id="15" idx="0"/>
          </p:cNvCxnSpPr>
          <p:nvPr/>
        </p:nvCxnSpPr>
        <p:spPr>
          <a:xfrm flipH="1">
            <a:off x="3423919" y="5951829"/>
            <a:ext cx="8301" cy="1260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4788EB0-B3EC-5A4B-A549-5DF65D9110D2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>
            <a:off x="3421380" y="4019025"/>
            <a:ext cx="7620" cy="13929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85C606-6395-9045-AA57-31DC6C09EA6A}"/>
              </a:ext>
            </a:extLst>
          </p:cNvPr>
          <p:cNvCxnSpPr>
            <a:cxnSpLocks/>
            <a:stCxn id="57" idx="2"/>
            <a:endCxn id="4" idx="0"/>
          </p:cNvCxnSpPr>
          <p:nvPr/>
        </p:nvCxnSpPr>
        <p:spPr>
          <a:xfrm>
            <a:off x="3422550" y="3170018"/>
            <a:ext cx="1370" cy="429982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9FD6DEB-376B-0542-B2A1-2AD366131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600" y="194450"/>
            <a:ext cx="1508400" cy="157199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DE043E1-1EB7-584F-BBDF-0E0D2BE286DF}"/>
              </a:ext>
            </a:extLst>
          </p:cNvPr>
          <p:cNvSpPr/>
          <p:nvPr/>
        </p:nvSpPr>
        <p:spPr>
          <a:xfrm>
            <a:off x="3061380" y="2700000"/>
            <a:ext cx="720000" cy="1965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MHET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E3A9D8-62DF-F24C-862E-2E2F5D7B81D7}"/>
              </a:ext>
            </a:extLst>
          </p:cNvPr>
          <p:cNvCxnSpPr>
            <a:cxnSpLocks/>
            <a:stCxn id="12" idx="2"/>
            <a:endCxn id="32" idx="0"/>
          </p:cNvCxnSpPr>
          <p:nvPr/>
        </p:nvCxnSpPr>
        <p:spPr>
          <a:xfrm>
            <a:off x="3418151" y="2348274"/>
            <a:ext cx="3229" cy="35172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22D447BE-59FB-4541-BFE5-7C4F7FBBC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607" y="3801370"/>
            <a:ext cx="1508400" cy="157199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CFA0E2E-3658-864A-AD08-8F4C412587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1763" y="3801370"/>
            <a:ext cx="1508400" cy="157199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4E42EEF-C796-1B42-9AE3-13B4D4203D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763" y="5628062"/>
            <a:ext cx="1508400" cy="15719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AE4A7A-8ECE-6946-A3A0-181B8F7F2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4406" y="203513"/>
            <a:ext cx="1355627" cy="29771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C390DEE-9FDB-7A49-ACFF-C0BD731DCA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236" y="2898315"/>
            <a:ext cx="748628" cy="2717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29FFF2-7A91-D440-8DDB-B7B0ABDE58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5457" y="3822473"/>
            <a:ext cx="531846" cy="1965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922800-9612-414C-96E5-D4578059D4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7620" y="5674921"/>
            <a:ext cx="529200" cy="276908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B39AA4D8-DF81-6D45-9139-8FEB3A5AFEC7}"/>
              </a:ext>
            </a:extLst>
          </p:cNvPr>
          <p:cNvSpPr/>
          <p:nvPr/>
        </p:nvSpPr>
        <p:spPr>
          <a:xfrm>
            <a:off x="2469069" y="9575379"/>
            <a:ext cx="1912242" cy="27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𝛃 -ketoadipate pathway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32D3C24-693D-EC45-BC48-F6C6A5DB86F8}"/>
              </a:ext>
            </a:extLst>
          </p:cNvPr>
          <p:cNvSpPr txBox="1"/>
          <p:nvPr/>
        </p:nvSpPr>
        <p:spPr>
          <a:xfrm>
            <a:off x="2592981" y="9018003"/>
            <a:ext cx="1664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𝛃 -carboxy </a:t>
            </a:r>
            <a:r>
              <a:rPr lang="en-US" sz="1200" dirty="0" err="1"/>
              <a:t>muconate</a:t>
            </a:r>
            <a:endParaRPr lang="en-US" sz="1200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0B2985E-F6B2-4C47-AFE4-D83BBB77B0B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3462" t="5905" r="51332" b="80076"/>
          <a:stretch/>
        </p:blipFill>
        <p:spPr>
          <a:xfrm>
            <a:off x="4207959" y="9084283"/>
            <a:ext cx="529200" cy="416485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BEC1CEB-2360-534F-8E31-7D03A42334CA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3425190" y="7981302"/>
            <a:ext cx="3809" cy="10367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AEAFEFD-1AA8-7E45-B70D-2C461D67DC27}"/>
              </a:ext>
            </a:extLst>
          </p:cNvPr>
          <p:cNvCxnSpPr>
            <a:cxnSpLocks/>
            <a:stCxn id="61" idx="2"/>
            <a:endCxn id="60" idx="0"/>
          </p:cNvCxnSpPr>
          <p:nvPr/>
        </p:nvCxnSpPr>
        <p:spPr>
          <a:xfrm>
            <a:off x="3425190" y="9295002"/>
            <a:ext cx="0" cy="28037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716E9E24-9B37-DD41-AFD3-6AD3C0FFD4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70035" y="7427266"/>
            <a:ext cx="1509559" cy="15732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EAAEB99F-A95C-E648-B77C-3284AC210A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81694" y="7431099"/>
            <a:ext cx="1509559" cy="15732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7CD09235-5789-0141-93EF-1EF679C4F47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0910" t="10956" r="52121" b="72127"/>
          <a:stretch/>
        </p:blipFill>
        <p:spPr>
          <a:xfrm>
            <a:off x="3268053" y="7413070"/>
            <a:ext cx="325183" cy="45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4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AE28F6-522C-1E44-B6C4-06DDB512825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" t="9334" r="9025" b="7144"/>
          <a:stretch/>
        </p:blipFill>
        <p:spPr bwMode="auto">
          <a:xfrm>
            <a:off x="583247" y="2168842"/>
            <a:ext cx="5691505" cy="55683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022233-830B-6840-8110-DF01783CFFD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726624"/>
            <a:ext cx="2845752" cy="201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05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2873</TotalTime>
  <Words>79</Words>
  <Application>Microsoft Macintosh PowerPoint</Application>
  <PresentationFormat>A4 Paper (210x297 mm)</PresentationFormat>
  <Paragraphs>40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Wright, Robyn</dc:creator>
  <cp:lastModifiedBy>Robyn Wright</cp:lastModifiedBy>
  <cp:revision>31</cp:revision>
  <cp:lastPrinted>2019-05-10T09:21:26Z</cp:lastPrinted>
  <dcterms:created xsi:type="dcterms:W3CDTF">2019-05-09T14:38:05Z</dcterms:created>
  <dcterms:modified xsi:type="dcterms:W3CDTF">2019-12-30T03:09:48Z</dcterms:modified>
</cp:coreProperties>
</file>